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9"/>
  </p:notesMasterIdLst>
  <p:sldIdLst>
    <p:sldId id="256" r:id="rId2"/>
    <p:sldId id="257" r:id="rId3"/>
    <p:sldId id="260" r:id="rId4"/>
    <p:sldId id="266" r:id="rId5"/>
    <p:sldId id="283" r:id="rId6"/>
    <p:sldId id="267" r:id="rId7"/>
    <p:sldId id="287" r:id="rId8"/>
    <p:sldId id="271" r:id="rId9"/>
    <p:sldId id="273" r:id="rId10"/>
    <p:sldId id="274" r:id="rId11"/>
    <p:sldId id="278" r:id="rId12"/>
    <p:sldId id="291" r:id="rId13"/>
    <p:sldId id="279" r:id="rId14"/>
    <p:sldId id="280" r:id="rId15"/>
    <p:sldId id="288" r:id="rId16"/>
    <p:sldId id="292" r:id="rId17"/>
    <p:sldId id="29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0"/>
    <p:restoredTop sz="94680"/>
  </p:normalViewPr>
  <p:slideViewPr>
    <p:cSldViewPr snapToGrid="0" snapToObjects="1">
      <p:cViewPr varScale="1">
        <p:scale>
          <a:sx n="110" d="100"/>
          <a:sy n="110" d="100"/>
        </p:scale>
        <p:origin x="168" y="2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FA739-F5F2-8C42-A4F7-A53C6B2C6BCF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C1B02B-83DA-BA49-BC2B-29E3B2C115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0027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C1B02B-83DA-BA49-BC2B-29E3B2C11594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8801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56178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0419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0731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0579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5875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5380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97730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9276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331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5110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4988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EFA3-14FE-104B-A8B8-093B2F58952A}" type="datetimeFigureOut">
              <a:rPr kumimoji="1" lang="ko-Kore-KR" altLang="en-US" smtClean="0"/>
              <a:t>2023. 2. 7.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1A603A-26FA-5643-B6D9-79E61F1B10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060886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assolaiya/Photo-Editing-App" TargetMode="External"/><Relationship Id="rId2" Type="http://schemas.openxmlformats.org/officeDocument/2006/relationships/hyperlink" Target="https://076923.github.io/posts/Python-tkinter-32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towardsdatascience.com/using-opencv-to-catoonize-an-image-1211473941b6" TargetMode="External"/><Relationship Id="rId4" Type="http://schemas.openxmlformats.org/officeDocument/2006/relationships/hyperlink" Target="https://dev.to/azure/opencv-how-to-add-a-pencil-sketch-effect-to-an-image-using-python-3j3b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8AFA339-0DE9-8C19-4E66-FAC275D34530}"/>
              </a:ext>
            </a:extLst>
          </p:cNvPr>
          <p:cNvSpPr/>
          <p:nvPr/>
        </p:nvSpPr>
        <p:spPr>
          <a:xfrm>
            <a:off x="0" y="1823829"/>
            <a:ext cx="12192000" cy="321033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E6ED187-AB66-10D0-AA42-CEEB4A8F1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198"/>
            <a:ext cx="9144000" cy="23876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6600" b="1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GUI</a:t>
            </a:r>
            <a:r>
              <a:rPr kumimoji="1" lang="ko-KR" altLang="en-US" sz="6600" b="1" dirty="0" err="1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를</a:t>
            </a:r>
            <a:r>
              <a:rPr kumimoji="1" lang="ko-KR" altLang="en-US" sz="6600" b="1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 이용한</a:t>
            </a:r>
            <a:br>
              <a:rPr kumimoji="1" lang="en-US" altLang="ko-KR" sz="6600" b="1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</a:br>
            <a:r>
              <a:rPr kumimoji="1" lang="ko-KR" altLang="en-US" sz="6600" b="1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이미지 필터 프로그램</a:t>
            </a:r>
            <a:endParaRPr kumimoji="1" lang="ko-Kore-KR" altLang="en-US" sz="6600" b="1" dirty="0">
              <a:solidFill>
                <a:schemeClr val="bg1"/>
              </a:solidFill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621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5345990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구현 과정</a:t>
            </a:r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– Pop art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AE9B3FA1-BDA0-0FBB-66AA-49C82BC2F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49" y="1362489"/>
            <a:ext cx="7520745" cy="206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71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5345990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구현 과정</a:t>
            </a:r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– Pop art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FE44DE3-674E-8B5E-8693-6D7CFAD17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49" y="1302026"/>
            <a:ext cx="4874876" cy="518664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636F2542-81C3-369D-09E3-1120198B5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3825" y="1302026"/>
            <a:ext cx="6365144" cy="1808922"/>
          </a:xfrm>
          <a:prstGeom prst="rect">
            <a:avLst/>
          </a:prstGeom>
        </p:spPr>
      </p:pic>
      <p:sp>
        <p:nvSpPr>
          <p:cNvPr id="6" name="제목 4">
            <a:extLst>
              <a:ext uri="{FF2B5EF4-FFF2-40B4-BE49-F238E27FC236}">
                <a16:creationId xmlns:a16="http://schemas.microsoft.com/office/drawing/2014/main" id="{65EDC5A5-1E89-36AD-CA4A-1F434CA70292}"/>
              </a:ext>
            </a:extLst>
          </p:cNvPr>
          <p:cNvSpPr txBox="1">
            <a:spLocks/>
          </p:cNvSpPr>
          <p:nvPr/>
        </p:nvSpPr>
        <p:spPr>
          <a:xfrm>
            <a:off x="6096000" y="3205367"/>
            <a:ext cx="5345990" cy="32833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팔레트에 색상을 설정</a:t>
            </a:r>
            <a:endParaRPr lang="en-US" altLang="ko-KR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이미지를 </a:t>
            </a:r>
            <a:r>
              <a:rPr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Grayscale</a:t>
            </a:r>
            <a:r>
              <a:rPr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로 변환</a:t>
            </a:r>
            <a:endParaRPr lang="en-US" altLang="ko-KR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ore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Histogram Equalization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ore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Segmentation by Thresholding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ore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GLPF &amp;</a:t>
            </a:r>
            <a:r>
              <a:rPr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팔레트의 색상을 할당</a:t>
            </a:r>
            <a:endParaRPr lang="ko-Kore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6419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5345990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구현 과정</a:t>
            </a:r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– Pop art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8" name="그림 7" descr="사람, 실내이(가) 표시된 사진&#10;&#10;자동 생성된 설명">
            <a:extLst>
              <a:ext uri="{FF2B5EF4-FFF2-40B4-BE49-F238E27FC236}">
                <a16:creationId xmlns:a16="http://schemas.microsoft.com/office/drawing/2014/main" id="{3774CB3A-0141-FA11-3533-84457A046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939" y="1269000"/>
            <a:ext cx="4320000" cy="43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CE69EF3-3DF9-F3CF-239A-0999F2E29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29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148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5345990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3.</a:t>
            </a:r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사용한 개념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F9B211C4-3BE5-0769-F1AA-CDE42775AD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920139"/>
              </p:ext>
            </p:extLst>
          </p:nvPr>
        </p:nvGraphicFramePr>
        <p:xfrm>
          <a:off x="456175" y="1763272"/>
          <a:ext cx="11279650" cy="366842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29216">
                  <a:extLst>
                    <a:ext uri="{9D8B030D-6E8A-4147-A177-3AD203B41FA5}">
                      <a16:colId xmlns:a16="http://schemas.microsoft.com/office/drawing/2014/main" val="1258396601"/>
                    </a:ext>
                  </a:extLst>
                </a:gridCol>
                <a:gridCol w="9350434">
                  <a:extLst>
                    <a:ext uri="{9D8B030D-6E8A-4147-A177-3AD203B41FA5}">
                      <a16:colId xmlns:a16="http://schemas.microsoft.com/office/drawing/2014/main" val="725064727"/>
                    </a:ext>
                  </a:extLst>
                </a:gridCol>
              </a:tblGrid>
              <a:tr h="482971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800" b="1" dirty="0"/>
                        <a:t>효과</a:t>
                      </a:r>
                      <a:endParaRPr lang="ko-Kore-KR" altLang="en-US" sz="28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800" b="1" dirty="0"/>
                        <a:t>사용한</a:t>
                      </a:r>
                      <a:r>
                        <a:rPr lang="ko-KR" altLang="en-US" sz="2800" b="1" dirty="0"/>
                        <a:t> 개념</a:t>
                      </a:r>
                      <a:endParaRPr lang="ko-Kore-KR" altLang="en-US" sz="28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1183320765"/>
                  </a:ext>
                </a:extLst>
              </a:tr>
              <a:tr h="78756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Binary</a:t>
                      </a:r>
                      <a:endParaRPr lang="ko-Kore-KR" altLang="en-US" sz="24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ore-KR" sz="2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Thresholding</a:t>
                      </a:r>
                      <a:endParaRPr lang="ko-Kore-KR" altLang="en-US" sz="24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2320833848"/>
                  </a:ext>
                </a:extLst>
              </a:tr>
              <a:tr h="78756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Sketch</a:t>
                      </a:r>
                      <a:endParaRPr lang="ko-Kore-KR" altLang="en-US" sz="24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ore-KR" sz="2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GLPF</a:t>
                      </a:r>
                      <a:endParaRPr lang="ko-Kore-KR" altLang="en-US" sz="24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2615554453"/>
                  </a:ext>
                </a:extLst>
              </a:tr>
              <a:tr h="78756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Cartoon</a:t>
                      </a:r>
                      <a:endParaRPr lang="ko-Kore-KR" altLang="en-US" sz="24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ore-KR" sz="2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GLPF, Laplacian, Thresholding, </a:t>
                      </a:r>
                      <a:r>
                        <a:rPr lang="en-US" altLang="ko-Kore-KR" sz="2400" b="1" i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Erosion, Median </a:t>
                      </a:r>
                      <a:r>
                        <a:rPr lang="en-US" altLang="ko-Kore-KR" sz="2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Filter</a:t>
                      </a:r>
                      <a:endParaRPr lang="ko-Kore-KR" altLang="en-US" sz="24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2828772997"/>
                  </a:ext>
                </a:extLst>
              </a:tr>
              <a:tr h="787566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Pop Art</a:t>
                      </a:r>
                      <a:endParaRPr lang="ko-Kore-KR" altLang="en-US" sz="24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ore-KR" sz="2400" b="1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Histogram Equalization, Thresholding, GLPF</a:t>
                      </a:r>
                      <a:endParaRPr lang="ko-Kore-KR" altLang="en-US" sz="2400" b="1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2858508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850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3" name="Demo Video" descr="Demo Video">
            <a:hlinkClick r:id="" action="ppaction://media"/>
            <a:extLst>
              <a:ext uri="{FF2B5EF4-FFF2-40B4-BE49-F238E27FC236}">
                <a16:creationId xmlns:a16="http://schemas.microsoft.com/office/drawing/2014/main" id="{A61D855F-1281-ACCF-94FE-2AF9A0DA36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8540" y="137156"/>
            <a:ext cx="8531363" cy="658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911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5345990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참고자료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971AAC-A38F-DE46-0390-707AFD36861A}"/>
              </a:ext>
            </a:extLst>
          </p:cNvPr>
          <p:cNvSpPr txBox="1"/>
          <p:nvPr/>
        </p:nvSpPr>
        <p:spPr>
          <a:xfrm>
            <a:off x="378949" y="1550504"/>
            <a:ext cx="1088208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&lt;GUI&gt;</a:t>
            </a:r>
          </a:p>
          <a:p>
            <a:r>
              <a:rPr kumimoji="1" lang="en-US" altLang="ko-Kore-KR" sz="2000" dirty="0">
                <a:hlinkClick r:id="rId2"/>
              </a:rPr>
              <a:t>https://076923.github.io/posts/Python-tkinter-32/</a:t>
            </a:r>
            <a:endParaRPr kumimoji="1" lang="en-US" altLang="ko-Kore-KR" sz="2000" dirty="0"/>
          </a:p>
          <a:p>
            <a:r>
              <a:rPr kumimoji="1" lang="en" altLang="ko-Kore-KR" sz="2000" dirty="0">
                <a:hlinkClick r:id="rId3"/>
              </a:rPr>
              <a:t>https://github.com/abassolaiya/Photo-Editing-App</a:t>
            </a:r>
            <a:endParaRPr kumimoji="1" lang="en" altLang="ko-Kore-KR" sz="2000" dirty="0"/>
          </a:p>
          <a:p>
            <a:endParaRPr kumimoji="1" lang="en-US" altLang="ko-Kore-KR" sz="2000" dirty="0"/>
          </a:p>
          <a:p>
            <a:r>
              <a:rPr kumimoji="1" lang="en-US" altLang="ko-Kore-KR" sz="2000" dirty="0"/>
              <a:t>&lt;Sketch&gt;</a:t>
            </a:r>
          </a:p>
          <a:p>
            <a:r>
              <a:rPr kumimoji="1" lang="en-US" altLang="ko-Kore-KR" sz="2000" dirty="0">
                <a:hlinkClick r:id="rId4"/>
              </a:rPr>
              <a:t>https://dev.to/azure/opencv-how-to-add-a-pencil-sketch-effect-to-an-image-using-python-3j3b</a:t>
            </a:r>
            <a:endParaRPr kumimoji="1" lang="en-US" altLang="ko-Kore-KR" sz="2000" dirty="0"/>
          </a:p>
          <a:p>
            <a:endParaRPr kumimoji="1" lang="en-US" altLang="ko-Kore-KR" sz="2000" dirty="0"/>
          </a:p>
          <a:p>
            <a:r>
              <a:rPr kumimoji="1" lang="en-US" altLang="ko-Kore-KR" sz="2000" dirty="0"/>
              <a:t>&lt;Cartoon&gt;</a:t>
            </a:r>
          </a:p>
          <a:p>
            <a:r>
              <a:rPr kumimoji="1" lang="en" altLang="ko-Kore-KR" sz="2000" dirty="0">
                <a:hlinkClick r:id="rId5"/>
              </a:rPr>
              <a:t>https://towardsdatascience.com/using-opencv-to-catoonize-an-image-1211473941b6</a:t>
            </a:r>
            <a:endParaRPr kumimoji="1" lang="en" altLang="ko-Kore-KR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AEE765-2416-1F4E-5CBA-DBBC6B843715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9257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5345990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질의응답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971AAC-A38F-DE46-0390-707AFD36861A}"/>
              </a:ext>
            </a:extLst>
          </p:cNvPr>
          <p:cNvSpPr txBox="1"/>
          <p:nvPr/>
        </p:nvSpPr>
        <p:spPr>
          <a:xfrm>
            <a:off x="378949" y="1550504"/>
            <a:ext cx="10882086" cy="3273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2000" dirty="0"/>
              <a:t>Q. Cartoon </a:t>
            </a:r>
            <a:r>
              <a:rPr kumimoji="1" lang="ko-KR" altLang="en-US" sz="2000" dirty="0"/>
              <a:t>구현 시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왜 </a:t>
            </a:r>
            <a:r>
              <a:rPr kumimoji="1" lang="en-US" altLang="ko-KR" sz="2000" dirty="0"/>
              <a:t>Erosion</a:t>
            </a:r>
            <a:r>
              <a:rPr kumimoji="1" lang="ko-KR" altLang="en-US" sz="2000" dirty="0"/>
              <a:t>을 사용했는지</a:t>
            </a:r>
            <a:r>
              <a:rPr kumimoji="1" lang="en-US" altLang="ko-KR" sz="2000" dirty="0"/>
              <a:t>?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Dilation</a:t>
            </a:r>
            <a:r>
              <a:rPr kumimoji="1" lang="ko-KR" altLang="en-US" sz="2000" dirty="0"/>
              <a:t>을 사용했을 때와의 차이는</a:t>
            </a:r>
            <a:r>
              <a:rPr kumimoji="1" lang="en-US" altLang="ko-KR" sz="2000" dirty="0"/>
              <a:t>?</a:t>
            </a:r>
          </a:p>
          <a:p>
            <a:pPr>
              <a:lnSpc>
                <a:spcPct val="150000"/>
              </a:lnSpc>
            </a:pPr>
            <a:endParaRPr kumimoji="1" lang="en-US" altLang="ko-Kore-KR" sz="2000" dirty="0"/>
          </a:p>
          <a:p>
            <a:pPr>
              <a:lnSpc>
                <a:spcPct val="150000"/>
              </a:lnSpc>
            </a:pPr>
            <a:r>
              <a:rPr kumimoji="1" lang="en-US" altLang="ko-Kore-KR" sz="2000" dirty="0"/>
              <a:t>A. Sketch</a:t>
            </a:r>
            <a:r>
              <a:rPr kumimoji="1" lang="ko-KR" altLang="en-US" sz="2000" dirty="0"/>
              <a:t>는 </a:t>
            </a:r>
            <a:r>
              <a:rPr kumimoji="1" lang="en-US" altLang="ko-KR" sz="2000" dirty="0"/>
              <a:t>grayscale</a:t>
            </a:r>
            <a:r>
              <a:rPr kumimoji="1" lang="ko-KR" altLang="en-US" sz="2000" dirty="0"/>
              <a:t>에 대한 </a:t>
            </a:r>
            <a:r>
              <a:rPr kumimoji="1" lang="en-US" altLang="ko-KR" sz="2000" dirty="0"/>
              <a:t>morphological filtering</a:t>
            </a:r>
            <a:r>
              <a:rPr kumimoji="1" lang="ko-KR" altLang="en-US" sz="2000" dirty="0"/>
              <a:t>이기 때문에</a:t>
            </a:r>
            <a:r>
              <a:rPr kumimoji="1" lang="en-US" altLang="ko-KR" sz="2000" dirty="0"/>
              <a:t>, erosion</a:t>
            </a:r>
            <a:r>
              <a:rPr kumimoji="1" lang="ko-KR" altLang="en-US" sz="2000" dirty="0"/>
              <a:t>을 이용하여 픽셀의 밝기를 낮추고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다듬어 내는 것이 윤곽선의 효과를 내는데 더 적합하다고 생각했습니다</a:t>
            </a:r>
            <a:r>
              <a:rPr kumimoji="1" lang="en-US" altLang="ko-KR" sz="2000" dirty="0"/>
              <a:t>.</a:t>
            </a:r>
          </a:p>
          <a:p>
            <a:pPr>
              <a:lnSpc>
                <a:spcPct val="150000"/>
              </a:lnSpc>
            </a:pPr>
            <a:r>
              <a:rPr kumimoji="1" lang="ko-Kore-KR" altLang="en-US" sz="2000" dirty="0"/>
              <a:t>물론</a:t>
            </a:r>
            <a:r>
              <a:rPr kumimoji="1" lang="en-US" altLang="ko-Kore-KR" sz="2000" dirty="0"/>
              <a:t>, erode</a:t>
            </a:r>
            <a:r>
              <a:rPr kumimoji="1" lang="ko-Kore-KR" altLang="en-US" sz="2000" dirty="0"/>
              <a:t>를 </a:t>
            </a:r>
            <a:r>
              <a:rPr kumimoji="1" lang="en-US" altLang="ko-Kore-KR" sz="2000" dirty="0"/>
              <a:t>dilate</a:t>
            </a:r>
            <a:r>
              <a:rPr kumimoji="1" lang="ko-Kore-KR" altLang="en-US" sz="2000" dirty="0"/>
              <a:t>로 바꾸어 연산을 하여도 머리카락과 같이 세밀한 부분에서는 카툰 효과로 볼 수 있는 결과를 얻을 수 있었으나</a:t>
            </a:r>
            <a:r>
              <a:rPr kumimoji="1" lang="en-US" altLang="ko-Kore-KR" sz="2000" dirty="0"/>
              <a:t>, </a:t>
            </a:r>
            <a:r>
              <a:rPr kumimoji="1" lang="ko-Kore-KR" altLang="en-US" sz="2000" dirty="0"/>
              <a:t>이때의 결과가 </a:t>
            </a:r>
            <a:r>
              <a:rPr kumimoji="1" lang="en-US" altLang="ko-Kore-KR" sz="2000" dirty="0"/>
              <a:t>erode</a:t>
            </a:r>
            <a:r>
              <a:rPr kumimoji="1" lang="ko-Kore-KR" altLang="en-US" sz="2000" dirty="0"/>
              <a:t>의 결과보다는 그 효과가 떨어진다고 생각하여 </a:t>
            </a:r>
            <a:r>
              <a:rPr kumimoji="1" lang="en-US" altLang="ko-Kore-KR" sz="2000" dirty="0"/>
              <a:t>erosion</a:t>
            </a:r>
            <a:r>
              <a:rPr kumimoji="1" lang="ko-Kore-KR" altLang="en-US" sz="2000" dirty="0"/>
              <a:t>을 수행하였습니다</a:t>
            </a:r>
            <a:r>
              <a:rPr kumimoji="1" lang="en-US" altLang="ko-Kore-KR" sz="2000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AEE765-2416-1F4E-5CBA-DBBC6B843715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227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5345990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질의응답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AEE765-2416-1F4E-5CBA-DBBC6B843715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3" name="그림 2" descr="사람, 여자, 실내이(가) 표시된 사진&#10;&#10;자동 생성된 설명">
            <a:extLst>
              <a:ext uri="{FF2B5EF4-FFF2-40B4-BE49-F238E27FC236}">
                <a16:creationId xmlns:a16="http://schemas.microsoft.com/office/drawing/2014/main" id="{DAE4580A-3EAA-925F-BFCD-C71B08182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944" y="1207607"/>
            <a:ext cx="3600000" cy="360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45DF401-5AE5-838D-1310-A861EE468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07607"/>
            <a:ext cx="3600000" cy="3600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348D428-68B6-5CE5-5DBC-EDCB7206062B}"/>
              </a:ext>
            </a:extLst>
          </p:cNvPr>
          <p:cNvSpPr/>
          <p:nvPr/>
        </p:nvSpPr>
        <p:spPr>
          <a:xfrm>
            <a:off x="1707120" y="5031093"/>
            <a:ext cx="2689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/>
              <a:t>Dilation </a:t>
            </a:r>
            <a:r>
              <a:rPr kumimoji="1" lang="ko-Kore-KR" altLang="en-US" dirty="0"/>
              <a:t>수행 시의 결과물</a:t>
            </a:r>
            <a:endParaRPr lang="ko-Kore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453F50-3E05-762E-0696-1B2E54DDE1DA}"/>
              </a:ext>
            </a:extLst>
          </p:cNvPr>
          <p:cNvSpPr/>
          <p:nvPr/>
        </p:nvSpPr>
        <p:spPr>
          <a:xfrm>
            <a:off x="6568008" y="5031093"/>
            <a:ext cx="2655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dirty="0"/>
              <a:t>Erosion </a:t>
            </a:r>
            <a:r>
              <a:rPr kumimoji="1" lang="ko-Kore-KR" altLang="en-US" dirty="0"/>
              <a:t>수행 시의 결과물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35108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C6B8615-F026-72A8-96DF-88CF8038C16F}"/>
              </a:ext>
            </a:extLst>
          </p:cNvPr>
          <p:cNvSpPr/>
          <p:nvPr/>
        </p:nvSpPr>
        <p:spPr>
          <a:xfrm>
            <a:off x="5039139" y="-1"/>
            <a:ext cx="715286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bg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9C5FD5E-0DA6-0E52-1F02-02C9DCD8C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918" y="2766218"/>
            <a:ext cx="2282687" cy="1325563"/>
          </a:xfrm>
        </p:spPr>
        <p:txBody>
          <a:bodyPr>
            <a:normAutofit/>
          </a:bodyPr>
          <a:lstStyle/>
          <a:p>
            <a:pPr algn="ctr"/>
            <a:r>
              <a:rPr kumimoji="1" lang="ko-Kore-KR" altLang="en-US" sz="5400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48ED45-1E63-B213-C830-A4E6E81EC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4575" y="1253331"/>
            <a:ext cx="3339548" cy="4351338"/>
          </a:xfrm>
        </p:spPr>
        <p:txBody>
          <a:bodyPr/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kumimoji="1" lang="ko-KR" altLang="en-US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설계 배경</a:t>
            </a:r>
            <a:endParaRPr kumimoji="1" lang="en-US" altLang="ko-KR" b="1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kumimoji="1" lang="ko-KR" altLang="en-US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구현 과정</a:t>
            </a:r>
            <a:endParaRPr kumimoji="1" lang="en-US" altLang="ko-KR" b="1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kumimoji="1" lang="ko-KR" altLang="en-US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사용한 개념</a:t>
            </a:r>
            <a:endParaRPr kumimoji="1" lang="en-US" altLang="ko-KR" b="1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kumimoji="1" lang="en-US" altLang="ko-Kore-KR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Demo Video</a:t>
            </a:r>
            <a:endParaRPr kumimoji="1" lang="ko-Kore-KR" altLang="en-US" b="1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60FFDC-B390-CA83-2837-9B6D0D210CF4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7101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3326296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ore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설계 배경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02DDBD1-EFBF-D062-B8B8-095EC81B8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717" y="2095051"/>
            <a:ext cx="1516762" cy="147884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C43C299-2DEA-FDB4-9021-F19194D86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373" y="2095051"/>
            <a:ext cx="1516763" cy="147884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D1095F-2664-675C-14DC-AAACBF85E952}"/>
              </a:ext>
            </a:extLst>
          </p:cNvPr>
          <p:cNvSpPr txBox="1"/>
          <p:nvPr/>
        </p:nvSpPr>
        <p:spPr>
          <a:xfrm>
            <a:off x="1010405" y="3752612"/>
            <a:ext cx="206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Adobe Lightroom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5F61AB-A7A6-5C7D-77DB-5742EE5A9B77}"/>
              </a:ext>
            </a:extLst>
          </p:cNvPr>
          <p:cNvSpPr txBox="1"/>
          <p:nvPr/>
        </p:nvSpPr>
        <p:spPr>
          <a:xfrm>
            <a:off x="4623274" y="3752612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Google Snapseed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266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3326296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구현 과정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BEE74503-2EB4-ABBB-39F7-9015C1515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254" y="1088668"/>
            <a:ext cx="7889491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07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8" y="342901"/>
            <a:ext cx="5478513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구현 과정</a:t>
            </a:r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- Sketch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1CA9566A-B3F4-CABD-5533-A1AACD941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911" y="1207607"/>
            <a:ext cx="8801100" cy="1676400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9AB2995D-EB66-E823-DD0C-7B0A396CBDF1}"/>
              </a:ext>
            </a:extLst>
          </p:cNvPr>
          <p:cNvSpPr txBox="1">
            <a:spLocks/>
          </p:cNvSpPr>
          <p:nvPr/>
        </p:nvSpPr>
        <p:spPr>
          <a:xfrm>
            <a:off x="1456911" y="3309730"/>
            <a:ext cx="6126647" cy="167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이미지를 </a:t>
            </a:r>
            <a:r>
              <a:rPr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Grayscale</a:t>
            </a:r>
            <a:r>
              <a:rPr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로 변환</a:t>
            </a:r>
            <a:endParaRPr lang="en-US" altLang="ko-KR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ore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21x21 GLPF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ore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Grayscale </a:t>
            </a:r>
            <a:r>
              <a:rPr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이미지를 </a:t>
            </a:r>
            <a:r>
              <a:rPr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GLPF</a:t>
            </a:r>
            <a:r>
              <a:rPr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한 결과로 나눔</a:t>
            </a:r>
            <a:endParaRPr lang="ko-Kore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3778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8" y="342901"/>
            <a:ext cx="5478513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구현 과정</a:t>
            </a:r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- Sketch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1CA9566A-B3F4-CABD-5533-A1AACD941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911" y="1207607"/>
            <a:ext cx="8801100" cy="1676400"/>
          </a:xfrm>
          <a:prstGeom prst="rect">
            <a:avLst/>
          </a:prstGeom>
        </p:spPr>
      </p:pic>
      <p:pic>
        <p:nvPicPr>
          <p:cNvPr id="10" name="그림 9" descr="텍스트, 선화이(가) 표시된 사진&#10;&#10;자동 생성된 설명">
            <a:extLst>
              <a:ext uri="{FF2B5EF4-FFF2-40B4-BE49-F238E27FC236}">
                <a16:creationId xmlns:a16="http://schemas.microsoft.com/office/drawing/2014/main" id="{B89CEE18-40EC-62A5-1A21-A63173780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903" y="3073334"/>
            <a:ext cx="3600000" cy="3600000"/>
          </a:xfrm>
          <a:prstGeom prst="rect">
            <a:avLst/>
          </a:prstGeom>
        </p:spPr>
      </p:pic>
      <p:pic>
        <p:nvPicPr>
          <p:cNvPr id="12" name="그림 11" descr="사람, 실내이(가) 표시된 사진&#10;&#10;자동 생성된 설명">
            <a:extLst>
              <a:ext uri="{FF2B5EF4-FFF2-40B4-BE49-F238E27FC236}">
                <a16:creationId xmlns:a16="http://schemas.microsoft.com/office/drawing/2014/main" id="{D8019EBF-280B-8D6A-1E86-B4E4B8BDF6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6911" y="3073334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773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5345990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구현 과정</a:t>
            </a:r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- Cartoon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5A50590-37F3-D495-8EA9-E17AE49EF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100" y="1192768"/>
            <a:ext cx="10083800" cy="52959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2974AB2-B41D-1A45-AA69-2D6CB104E1EE}"/>
              </a:ext>
            </a:extLst>
          </p:cNvPr>
          <p:cNvSpPr/>
          <p:nvPr/>
        </p:nvSpPr>
        <p:spPr>
          <a:xfrm>
            <a:off x="7368363" y="1567982"/>
            <a:ext cx="4444688" cy="44726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bg1"/>
                </a:solidFill>
              </a:rPr>
              <a:t>11x11 GLPF</a:t>
            </a:r>
            <a:r>
              <a:rPr kumimoji="1" lang="ko-KR" altLang="en-US" dirty="0">
                <a:solidFill>
                  <a:schemeClr val="bg1"/>
                </a:solidFill>
              </a:rPr>
              <a:t> → </a:t>
            </a:r>
            <a:r>
              <a:rPr kumimoji="1" lang="en-US" altLang="ko-KR" dirty="0">
                <a:solidFill>
                  <a:schemeClr val="bg1"/>
                </a:solidFill>
              </a:rPr>
              <a:t>5x5 Laplacian </a:t>
            </a:r>
            <a:r>
              <a:rPr kumimoji="1" lang="ko-KR" altLang="en-US" dirty="0">
                <a:solidFill>
                  <a:schemeClr val="bg1"/>
                </a:solidFill>
              </a:rPr>
              <a:t>→</a:t>
            </a:r>
            <a:r>
              <a:rPr kumimoji="1" lang="en-US" altLang="ko-KR" dirty="0">
                <a:solidFill>
                  <a:schemeClr val="bg1"/>
                </a:solidFill>
              </a:rPr>
              <a:t> Thresholding</a:t>
            </a:r>
            <a:endParaRPr kumimoji="1" lang="ko-Kore-KR" altLang="en-US" dirty="0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FAEAE20-5853-0615-B528-AF6CA0B05C25}"/>
              </a:ext>
            </a:extLst>
          </p:cNvPr>
          <p:cNvSpPr/>
          <p:nvPr/>
        </p:nvSpPr>
        <p:spPr>
          <a:xfrm>
            <a:off x="7956668" y="4279990"/>
            <a:ext cx="3856383" cy="44726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bg1"/>
                </a:solidFill>
              </a:rPr>
              <a:t>3x3 SE </a:t>
            </a:r>
            <a:r>
              <a:rPr kumimoji="1" lang="ko-KR" altLang="en-US" dirty="0">
                <a:solidFill>
                  <a:schemeClr val="bg1"/>
                </a:solidFill>
              </a:rPr>
              <a:t>→</a:t>
            </a:r>
            <a:r>
              <a:rPr kumimoji="1" lang="en-US" altLang="ko-KR" dirty="0">
                <a:solidFill>
                  <a:schemeClr val="bg1"/>
                </a:solidFill>
              </a:rPr>
              <a:t> Erosion </a:t>
            </a:r>
            <a:r>
              <a:rPr kumimoji="1" lang="ko-KR" altLang="en-US" dirty="0">
                <a:solidFill>
                  <a:schemeClr val="bg1"/>
                </a:solidFill>
              </a:rPr>
              <a:t>→</a:t>
            </a:r>
            <a:r>
              <a:rPr kumimoji="1" lang="en-US" altLang="ko-KR" dirty="0">
                <a:solidFill>
                  <a:schemeClr val="bg1"/>
                </a:solidFill>
              </a:rPr>
              <a:t> 3x3 Median Filter</a:t>
            </a:r>
            <a:endParaRPr kumimoji="1" lang="ko-Kore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01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5345990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구현 과정</a:t>
            </a:r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- Cartoon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3" name="그림 2" descr="사람, 실내이(가) 표시된 사진&#10;&#10;자동 생성된 설명">
            <a:extLst>
              <a:ext uri="{FF2B5EF4-FFF2-40B4-BE49-F238E27FC236}">
                <a16:creationId xmlns:a16="http://schemas.microsoft.com/office/drawing/2014/main" id="{8D35075C-4CE7-5500-14D3-52FE48644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939" y="1269000"/>
            <a:ext cx="4320000" cy="432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8386F35-9321-1966-91B1-7DC703BA0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749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4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99453-59DF-1C9F-D6FC-469E2873EBF8}"/>
              </a:ext>
            </a:extLst>
          </p:cNvPr>
          <p:cNvSpPr txBox="1"/>
          <p:nvPr/>
        </p:nvSpPr>
        <p:spPr>
          <a:xfrm>
            <a:off x="10189903" y="6488668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2184868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원유준</a:t>
            </a:r>
            <a:endParaRPr kumimoji="1" lang="ko-Kore-KR" altLang="en-US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6E4B1086-4B32-E5D7-B3EA-6B033BE591E2}"/>
              </a:ext>
            </a:extLst>
          </p:cNvPr>
          <p:cNvSpPr txBox="1">
            <a:spLocks/>
          </p:cNvSpPr>
          <p:nvPr/>
        </p:nvSpPr>
        <p:spPr>
          <a:xfrm>
            <a:off x="378949" y="342901"/>
            <a:ext cx="5345990" cy="864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lang="ko-KR" altLang="en-US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구현 과정</a:t>
            </a:r>
            <a:r>
              <a:rPr lang="en-US" altLang="ko-KR" sz="4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– Pop art</a:t>
            </a:r>
            <a:endParaRPr lang="ko-Kore-KR" altLang="en-US" sz="40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F709C42-9A03-4A1A-1A64-EBE3A5B05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49" y="1207607"/>
            <a:ext cx="9012030" cy="506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614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286</TotalTime>
  <Words>326</Words>
  <Application>Microsoft Macintosh PowerPoint</Application>
  <PresentationFormat>와이드스크린</PresentationFormat>
  <Paragraphs>74</Paragraphs>
  <Slides>17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NanumGothic</vt:lpstr>
      <vt:lpstr>NANUMGOTHIC EXTRABOLD</vt:lpstr>
      <vt:lpstr>Arial</vt:lpstr>
      <vt:lpstr>Calibri</vt:lpstr>
      <vt:lpstr>Calibri Light</vt:lpstr>
      <vt:lpstr>Office 테마</vt:lpstr>
      <vt:lpstr>GUI를 이용한 이미지 필터 프로그램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GUI와 필터를 이용한 이미지 필터 프로그램</dc:title>
  <dc:creator>원유준</dc:creator>
  <cp:lastModifiedBy>원유준</cp:lastModifiedBy>
  <cp:revision>28</cp:revision>
  <dcterms:created xsi:type="dcterms:W3CDTF">2022-06-07T08:12:57Z</dcterms:created>
  <dcterms:modified xsi:type="dcterms:W3CDTF">2023-02-07T14:11:14Z</dcterms:modified>
</cp:coreProperties>
</file>

<file path=docProps/thumbnail.jpeg>
</file>